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19"/>
  </p:notesMasterIdLst>
  <p:handoutMasterIdLst>
    <p:handoutMasterId r:id="rId20"/>
  </p:handoutMasterIdLst>
  <p:sldIdLst>
    <p:sldId id="257" r:id="rId2"/>
    <p:sldId id="258" r:id="rId3"/>
    <p:sldId id="276" r:id="rId4"/>
    <p:sldId id="278" r:id="rId5"/>
    <p:sldId id="275" r:id="rId6"/>
    <p:sldId id="265" r:id="rId7"/>
    <p:sldId id="271" r:id="rId8"/>
    <p:sldId id="279" r:id="rId9"/>
    <p:sldId id="280" r:id="rId10"/>
    <p:sldId id="269" r:id="rId11"/>
    <p:sldId id="270" r:id="rId12"/>
    <p:sldId id="260" r:id="rId13"/>
    <p:sldId id="272" r:id="rId14"/>
    <p:sldId id="261" r:id="rId15"/>
    <p:sldId id="274" r:id="rId16"/>
    <p:sldId id="262" r:id="rId17"/>
    <p:sldId id="273" r:id="rId1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 varScale="1">
        <p:scale>
          <a:sx n="71" d="100"/>
          <a:sy n="71" d="100"/>
        </p:scale>
        <p:origin x="78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13.12.2025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13.12.2025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13.12.2025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13.12.2025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13.12.2025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13.12.2025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13.12.2025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13.12.2025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13.12.2025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13.12.2025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13.12.2025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13.12.2025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13.12.2025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13.12.2025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 rtlCol="0">
            <a:normAutofit/>
          </a:bodyPr>
          <a:lstStyle/>
          <a:p>
            <a:r>
              <a:rPr lang="ru-RU" sz="7200" dirty="0"/>
              <a:t>Убить всё человеческое</a:t>
            </a:r>
            <a:endParaRPr lang="ru" sz="7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8"/>
            <a:ext cx="6597447" cy="2064235"/>
          </a:xfrm>
        </p:spPr>
        <p:txBody>
          <a:bodyPr rtlCol="0">
            <a:normAutofit fontScale="85000" lnSpcReduction="20000"/>
          </a:bodyPr>
          <a:lstStyle/>
          <a:p>
            <a:pPr algn="r" rtl="0"/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какие убеждения и привычки мешают играть действительно страшных и масштабных персонажей, и как от них избавляться.</a:t>
            </a:r>
            <a:b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" sz="4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Хэлка для БРЁ-2025</a:t>
            </a:r>
          </a:p>
        </p:txBody>
      </p:sp>
      <p:pic>
        <p:nvPicPr>
          <p:cNvPr id="5" name="Рисунок 4" descr="Изображение здания, места для сидения, скамейки, вид сбоку&#10;&#10;Автоматически созданное описание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2995E07D-A14D-2D50-B9B1-1255D5A53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13.12.2025</a:t>
            </a:fld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306864-6EE7-5ECD-F951-84DE9B66798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87338"/>
            <a:ext cx="10980738" cy="627062"/>
          </a:xfrm>
        </p:spPr>
        <p:txBody>
          <a:bodyPr>
            <a:normAutofit fontScale="90000"/>
          </a:bodyPr>
          <a:lstStyle/>
          <a:p>
            <a:r>
              <a:rPr lang="ru-RU" dirty="0"/>
              <a:t>Идеи от нейросети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C61E2C-7029-D56E-5494-141D4C5D387B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22729" y="968375"/>
            <a:ext cx="5781674" cy="61722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5600" b="1" dirty="0"/>
              <a:t>1. Используйте повелительное наклонение</a:t>
            </a:r>
          </a:p>
          <a:p>
            <a:pPr>
              <a:buNone/>
            </a:pPr>
            <a:r>
              <a:rPr lang="ru-RU" sz="5600" dirty="0"/>
              <a:t>— Вместо: «Можешь передать мне это?» → «Передай это».</a:t>
            </a:r>
            <a:br>
              <a:rPr lang="ru-RU" sz="5600" dirty="0"/>
            </a:br>
            <a:r>
              <a:rPr lang="ru-RU" sz="5600" dirty="0"/>
              <a:t>— Замена просьб на прямые указания подчеркивает властность.</a:t>
            </a:r>
          </a:p>
          <a:p>
            <a:pPr>
              <a:buNone/>
            </a:pPr>
            <a:r>
              <a:rPr lang="ru-RU" sz="5600" b="1" dirty="0"/>
              <a:t>2. Избегайте извинений</a:t>
            </a:r>
          </a:p>
          <a:p>
            <a:pPr>
              <a:buNone/>
            </a:pPr>
            <a:r>
              <a:rPr lang="ru-RU" sz="5600" dirty="0"/>
              <a:t>— Не говорите: «Извини, но я занят» → «Сейчас не время».</a:t>
            </a:r>
            <a:br>
              <a:rPr lang="ru-RU" sz="5600" dirty="0"/>
            </a:br>
            <a:r>
              <a:rPr lang="ru-RU" sz="5600" dirty="0"/>
              <a:t>— Уверенные персонажи редко оправдываются или объясняют свои действия без необходимости.</a:t>
            </a:r>
          </a:p>
          <a:p>
            <a:pPr>
              <a:buNone/>
            </a:pPr>
            <a:r>
              <a:rPr lang="ru-RU" sz="5600" b="1" dirty="0"/>
              <a:t>3. Минимизируйте эмоциональные реакции</a:t>
            </a:r>
          </a:p>
          <a:p>
            <a:pPr>
              <a:buNone/>
            </a:pPr>
            <a:r>
              <a:rPr lang="ru-RU" sz="5600" dirty="0"/>
              <a:t>— На критику или провокации отвечайте с холодной сдержанностью: «Интересное мнение» (с легкой усмешкой).</a:t>
            </a:r>
            <a:br>
              <a:rPr lang="ru-RU" sz="5600" dirty="0"/>
            </a:br>
            <a:r>
              <a:rPr lang="ru-RU" sz="5600" dirty="0"/>
              <a:t>— Избегайте восклицаний вроде «Вау!» или «Невероятно!».</a:t>
            </a:r>
          </a:p>
          <a:p>
            <a:pPr>
              <a:buNone/>
            </a:pPr>
            <a:r>
              <a:rPr lang="ru-RU" sz="5600" b="1" dirty="0"/>
              <a:t>4. Контролируйте диалог</a:t>
            </a:r>
          </a:p>
          <a:p>
            <a:pPr>
              <a:buNone/>
            </a:pPr>
            <a:r>
              <a:rPr lang="ru-RU" sz="5600" dirty="0"/>
              <a:t>— Перехватывайте инициативу: «Тебя что-то беспокоит? Говори сразу».</a:t>
            </a:r>
            <a:br>
              <a:rPr lang="ru-RU" sz="5600" dirty="0"/>
            </a:br>
            <a:r>
              <a:rPr lang="ru-RU" sz="5600" dirty="0"/>
              <a:t>— Прерывайте длинные монологи других: «Короче» или «Перейди к сути».</a:t>
            </a:r>
          </a:p>
          <a:p>
            <a:pPr>
              <a:buNone/>
            </a:pPr>
            <a:r>
              <a:rPr lang="ru-RU" sz="5600" b="1" dirty="0"/>
              <a:t>5. Говорите о себе в третьем лице (для королей, лидеров, божеств)</a:t>
            </a:r>
          </a:p>
          <a:p>
            <a:pPr>
              <a:buNone/>
            </a:pPr>
            <a:r>
              <a:rPr lang="ru-RU" sz="5600" dirty="0"/>
              <a:t>— Пример: «Король не обсуждает свои решения с подданными».</a:t>
            </a:r>
            <a:br>
              <a:rPr lang="ru-RU" sz="5600" dirty="0"/>
            </a:br>
            <a:r>
              <a:rPr lang="ru-RU" sz="5600" dirty="0"/>
              <a:t>— Это создает дистанцию и подчеркивает статус.</a:t>
            </a:r>
          </a:p>
          <a:p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A591B50-2FAD-68F0-F3AC-9E992282734C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410326" y="1022350"/>
            <a:ext cx="5571004" cy="472598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5600" b="1" dirty="0"/>
              <a:t>6. Используйте сарказм вместо прямых комплиментов</a:t>
            </a:r>
          </a:p>
          <a:p>
            <a:pPr>
              <a:buNone/>
            </a:pPr>
            <a:r>
              <a:rPr lang="ru-RU" sz="5600" dirty="0"/>
              <a:t>— Вместо: «Ты молодец» → «Наконец-то ты сделал что-то полезное».</a:t>
            </a:r>
            <a:br>
              <a:rPr lang="ru-RU" sz="5600" dirty="0"/>
            </a:br>
            <a:r>
              <a:rPr lang="ru-RU" sz="5600" dirty="0"/>
              <a:t>— Даже похвала может звучать как снисхождение.</a:t>
            </a:r>
          </a:p>
          <a:p>
            <a:pPr>
              <a:buNone/>
            </a:pPr>
            <a:r>
              <a:rPr lang="ru-RU" sz="5600" b="1" dirty="0"/>
              <a:t>7. Не заполняйте паузы</a:t>
            </a:r>
          </a:p>
          <a:p>
            <a:pPr>
              <a:buNone/>
            </a:pPr>
            <a:r>
              <a:rPr lang="ru-RU" sz="5600" dirty="0"/>
              <a:t>— Демонстративно медлите с ответом, сохраняя зрительный контакт. Это создает давление и показывает, что персонаж обдумывает каждое слово.</a:t>
            </a:r>
          </a:p>
          <a:p>
            <a:pPr>
              <a:buNone/>
            </a:pPr>
            <a:r>
              <a:rPr lang="ru-RU" sz="5600" b="1" dirty="0"/>
              <a:t>8. Давайте оценки вместо вопросов</a:t>
            </a:r>
          </a:p>
          <a:p>
            <a:pPr>
              <a:buNone/>
            </a:pPr>
            <a:r>
              <a:rPr lang="ru-RU" sz="5600" dirty="0"/>
              <a:t>— Вместо: «Тебе нравится этот план?» → «Этот план эффективен».</a:t>
            </a:r>
            <a:br>
              <a:rPr lang="ru-RU" sz="5600" dirty="0"/>
            </a:br>
            <a:r>
              <a:rPr lang="ru-RU" sz="5600" dirty="0"/>
              <a:t>— Уверенные персонажи утверждают, а не спрашивают разрешения.</a:t>
            </a:r>
          </a:p>
          <a:p>
            <a:pPr>
              <a:buNone/>
            </a:pPr>
            <a:r>
              <a:rPr lang="ru-RU" sz="5600" b="1" dirty="0"/>
              <a:t>9. Игнорируйте незначительные реплики</a:t>
            </a:r>
          </a:p>
          <a:p>
            <a:pPr>
              <a:buNone/>
            </a:pPr>
            <a:r>
              <a:rPr lang="ru-RU" sz="5600" dirty="0"/>
              <a:t>— Если кто-то говорит что-то тривиальное, не отвечайте — промолчите или переведите взгляд, будто не слышали.</a:t>
            </a:r>
            <a:br>
              <a:rPr lang="ru-RU" sz="5600" dirty="0"/>
            </a:br>
            <a:r>
              <a:rPr lang="ru-RU" sz="5600" dirty="0"/>
              <a:t>— Это подчеркивает избирательность в общении.</a:t>
            </a:r>
          </a:p>
          <a:p>
            <a:pPr>
              <a:buNone/>
            </a:pPr>
            <a:r>
              <a:rPr lang="ru-RU" sz="5600" b="1" dirty="0"/>
              <a:t>10. Используйте «закрытый» язык тела</a:t>
            </a:r>
          </a:p>
          <a:p>
            <a:r>
              <a:rPr lang="ru-RU" sz="5600" dirty="0"/>
              <a:t>— Скрещенные руки, расслабленная поза, пристальный взгляд.</a:t>
            </a:r>
            <a:br>
              <a:rPr lang="ru-RU" sz="5600" dirty="0"/>
            </a:br>
            <a:r>
              <a:rPr lang="ru-RU" sz="5600" dirty="0"/>
              <a:t>— Даже в текстовой ролевой игре это можно описать: «Откинулся на спинку трона, пальцы сложены домиком».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7125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3BCB1C27-33AE-09BC-992D-835936ADE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13.12.2025</a:t>
            </a:fld>
            <a:endParaRPr lang="en-US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6A22C47C-FD27-8802-3BF2-F45BAC331B8F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23277" y="287338"/>
            <a:ext cx="5195888" cy="558165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3600" b="1" dirty="0"/>
              <a:t>11. Ставьте условия</a:t>
            </a:r>
          </a:p>
          <a:p>
            <a:pPr>
              <a:buNone/>
            </a:pPr>
            <a:r>
              <a:rPr lang="ru-RU" sz="3600" dirty="0"/>
              <a:t>— Вместо согласия: «Я сделаю это, если ты...».</a:t>
            </a:r>
            <a:br>
              <a:rPr lang="ru-RU" sz="3600" dirty="0"/>
            </a:br>
            <a:r>
              <a:rPr lang="ru-RU" sz="3600" dirty="0"/>
              <a:t>— Показывает, что персонаж не действует просто так — все требует «цены».</a:t>
            </a:r>
          </a:p>
          <a:p>
            <a:pPr>
              <a:buNone/>
            </a:pPr>
            <a:r>
              <a:rPr lang="ru-RU" sz="3600" b="1" dirty="0"/>
              <a:t>12. Говорите метафорами или аллегориями</a:t>
            </a:r>
          </a:p>
          <a:p>
            <a:pPr>
              <a:buNone/>
            </a:pPr>
            <a:r>
              <a:rPr lang="ru-RU" sz="3600" dirty="0"/>
              <a:t>— Пример: «Сломанный меч не исправит щит» (вместо прямого «Это не сработает»).</a:t>
            </a:r>
            <a:br>
              <a:rPr lang="ru-RU" sz="3600" dirty="0"/>
            </a:br>
            <a:r>
              <a:rPr lang="ru-RU" sz="3600" dirty="0"/>
              <a:t>— Добавляет загадочности и авторитета.</a:t>
            </a:r>
          </a:p>
          <a:p>
            <a:pPr>
              <a:buNone/>
            </a:pPr>
            <a:r>
              <a:rPr lang="ru-RU" sz="3600" b="1" dirty="0"/>
              <a:t>13. Не бойтесь заканчивать диалог первым</a:t>
            </a:r>
          </a:p>
          <a:p>
            <a:pPr>
              <a:buNone/>
            </a:pPr>
            <a:r>
              <a:rPr lang="ru-RU" sz="3600" dirty="0"/>
              <a:t>— Резкий уход после ключевой фразы: «Мы закончили здесь» (поворачивается спиной).</a:t>
            </a:r>
            <a:br>
              <a:rPr lang="ru-RU" sz="3600" dirty="0"/>
            </a:br>
            <a:r>
              <a:rPr lang="ru-RU" sz="3600" dirty="0"/>
              <a:t>— Уходит, оставляя других в недоумении.</a:t>
            </a:r>
          </a:p>
          <a:p>
            <a:pPr>
              <a:buNone/>
            </a:pPr>
            <a:r>
              <a:rPr lang="ru-RU" sz="3600" b="1" dirty="0"/>
              <a:t>14. Используйте риторические вопросы</a:t>
            </a:r>
          </a:p>
          <a:p>
            <a:pPr>
              <a:buNone/>
            </a:pPr>
            <a:r>
              <a:rPr lang="ru-RU" sz="3600" dirty="0"/>
              <a:t>— «Ты действительно думаешь, что это меня волнует?» (с поднятой бровью).</a:t>
            </a:r>
            <a:br>
              <a:rPr lang="ru-RU" sz="3600" dirty="0"/>
            </a:br>
            <a:r>
              <a:rPr lang="ru-RU" sz="3600" dirty="0"/>
              <a:t>— Подчеркивает пренебрежение к позиции оппонента.</a:t>
            </a:r>
          </a:p>
          <a:p>
            <a:pPr>
              <a:buNone/>
            </a:pPr>
            <a:r>
              <a:rPr lang="ru-RU" sz="3600" b="1" dirty="0"/>
              <a:t>15. Говорите о последствиях, а не о чувствах</a:t>
            </a:r>
          </a:p>
          <a:p>
            <a:r>
              <a:rPr lang="ru-RU" sz="3600" dirty="0"/>
              <a:t>— Вместо: «Меня это злит» → «Твои слова могут тебе дорого обойтись».</a:t>
            </a:r>
            <a:br>
              <a:rPr lang="ru-RU" sz="3600" dirty="0"/>
            </a:br>
            <a:r>
              <a:rPr lang="ru-RU" sz="3600" dirty="0"/>
              <a:t>— Угрозы звучат рациональнее, чем эмоции.</a:t>
            </a:r>
          </a:p>
          <a:p>
            <a:endParaRPr lang="ru-RU" sz="2200" dirty="0"/>
          </a:p>
          <a:p>
            <a:endParaRPr lang="ru-RU" sz="2200" dirty="0"/>
          </a:p>
          <a:p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F4DC2A5-76C2-79EF-BBE8-204A84A570C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419165" y="287338"/>
            <a:ext cx="6772835" cy="558165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1400" b="1" dirty="0"/>
              <a:t>16. Присваивайте чужие идеи как свои</a:t>
            </a:r>
          </a:p>
          <a:p>
            <a:pPr>
              <a:spcBef>
                <a:spcPts val="600"/>
              </a:spcBef>
            </a:pPr>
            <a:r>
              <a:rPr lang="ru-RU" sz="1400" dirty="0"/>
              <a:t>— Пример: «Именно это я и предлагал вчера» (хотя идея была </a:t>
            </a:r>
            <a:r>
              <a:rPr lang="ru-RU" sz="1400" dirty="0" err="1"/>
              <a:t>чуужой</a:t>
            </a:r>
            <a:r>
              <a:rPr lang="ru-RU" sz="1400" dirty="0"/>
              <a:t>).</a:t>
            </a:r>
          </a:p>
          <a:p>
            <a:pPr>
              <a:spcBef>
                <a:spcPts val="600"/>
              </a:spcBef>
            </a:pPr>
            <a:r>
              <a:rPr lang="ru-RU" sz="1400" dirty="0"/>
              <a:t>— Эффект: Подчеркивает доминирование и право на «владеть» любой полезной информацией.</a:t>
            </a:r>
          </a:p>
          <a:p>
            <a:pPr>
              <a:spcBef>
                <a:spcPts val="600"/>
              </a:spcBef>
            </a:pPr>
            <a:r>
              <a:rPr lang="ru-RU" sz="1400" b="1" dirty="0"/>
              <a:t>17. Никогда не признавайте незнания</a:t>
            </a:r>
          </a:p>
          <a:p>
            <a:pPr>
              <a:spcBef>
                <a:spcPts val="600"/>
              </a:spcBef>
            </a:pPr>
            <a:r>
              <a:rPr lang="ru-RU" sz="1400" dirty="0"/>
              <a:t>— Пример: Вместо «Не знаю» → «Это не требует моего внимания».</a:t>
            </a:r>
          </a:p>
          <a:p>
            <a:pPr>
              <a:spcBef>
                <a:spcPts val="600"/>
              </a:spcBef>
            </a:pPr>
            <a:r>
              <a:rPr lang="ru-RU" sz="1400" dirty="0"/>
              <a:t>— Эффект: Создает ауру всеведения, даже если персонаж некомпетентен в теме.</a:t>
            </a:r>
          </a:p>
          <a:p>
            <a:pPr>
              <a:spcBef>
                <a:spcPts val="600"/>
              </a:spcBef>
            </a:pPr>
            <a:r>
              <a:rPr lang="ru-RU" sz="1400" b="1" dirty="0"/>
              <a:t>18. Прерывайте действия других</a:t>
            </a:r>
          </a:p>
          <a:p>
            <a:pPr>
              <a:spcBef>
                <a:spcPts val="600"/>
              </a:spcBef>
            </a:pPr>
            <a:r>
              <a:rPr lang="ru-RU" sz="1400" dirty="0"/>
              <a:t>— Пример: Вырывайте предмет из рук собеседника со словами: «Дай сюда, я сам».</a:t>
            </a:r>
          </a:p>
          <a:p>
            <a:pPr>
              <a:spcBef>
                <a:spcPts val="600"/>
              </a:spcBef>
            </a:pPr>
            <a:r>
              <a:rPr lang="ru-RU" sz="1400" dirty="0"/>
              <a:t>— Эффект: Демонстрирует нетерпимость к чужим темпам или методам.</a:t>
            </a:r>
          </a:p>
          <a:p>
            <a:pPr>
              <a:spcBef>
                <a:spcPts val="600"/>
              </a:spcBef>
            </a:pPr>
            <a:r>
              <a:rPr lang="ru-RU" sz="1400" b="1" dirty="0"/>
              <a:t>19. Используйте «мы» для манипуляции</a:t>
            </a:r>
          </a:p>
          <a:p>
            <a:pPr>
              <a:spcBef>
                <a:spcPts val="600"/>
              </a:spcBef>
            </a:pPr>
            <a:r>
              <a:rPr lang="ru-RU" sz="1400" dirty="0"/>
              <a:t>— Пример: «Мы оба понимаем, что ты ошибаешься» (хотя собеседник так не считает).</a:t>
            </a:r>
          </a:p>
          <a:p>
            <a:pPr>
              <a:spcBef>
                <a:spcPts val="600"/>
              </a:spcBef>
            </a:pPr>
            <a:r>
              <a:rPr lang="ru-RU" sz="1400" dirty="0"/>
              <a:t>— Эффект: Навязывает свою позицию как общую истину, лишая оппонента аргументов.</a:t>
            </a:r>
          </a:p>
          <a:p>
            <a:pPr>
              <a:spcBef>
                <a:spcPts val="600"/>
              </a:spcBef>
            </a:pPr>
            <a:r>
              <a:rPr lang="ru-RU" sz="1400" b="1" dirty="0"/>
              <a:t>20. Создавайте искусственные дедлайны</a:t>
            </a:r>
          </a:p>
          <a:p>
            <a:pPr>
              <a:spcBef>
                <a:spcPts val="600"/>
              </a:spcBef>
            </a:pPr>
            <a:r>
              <a:rPr lang="ru-RU" sz="1400" dirty="0"/>
              <a:t>— Пример: «У тебя есть три слова, чтобы меня заинтересовать».</a:t>
            </a:r>
          </a:p>
          <a:p>
            <a:pPr>
              <a:spcBef>
                <a:spcPts val="600"/>
              </a:spcBef>
            </a:pPr>
            <a:r>
              <a:rPr lang="ru-RU" sz="1400" dirty="0"/>
              <a:t>— Эффект: Ставит других в положение просителей, усиливая ваше превосходство.</a:t>
            </a:r>
          </a:p>
        </p:txBody>
      </p:sp>
    </p:spTree>
    <p:extLst>
      <p:ext uri="{BB962C8B-B14F-4D97-AF65-F5344CB8AC3E}">
        <p14:creationId xmlns:p14="http://schemas.microsoft.com/office/powerpoint/2010/main" val="983648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35691B-C141-D483-5EE8-1B4AB5354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16056"/>
          </a:xfrm>
        </p:spPr>
        <p:txBody>
          <a:bodyPr/>
          <a:lstStyle/>
          <a:p>
            <a:r>
              <a:rPr lang="ru-RU" dirty="0"/>
              <a:t>Коммуникация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D2C993-C6B7-385C-6DD3-919A9045C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941" y="1102661"/>
            <a:ext cx="10886739" cy="4766432"/>
          </a:xfrm>
        </p:spPr>
        <p:txBody>
          <a:bodyPr>
            <a:noAutofit/>
          </a:bodyPr>
          <a:lstStyle/>
          <a:p>
            <a:r>
              <a:rPr lang="ru-RU" sz="1400" dirty="0"/>
              <a:t>Держи образ. Меньше слов</a:t>
            </a:r>
            <a:br>
              <a:rPr lang="ru-RU" sz="1400" dirty="0"/>
            </a:br>
            <a:br>
              <a:rPr lang="ru-RU" sz="1400" dirty="0"/>
            </a:br>
            <a:r>
              <a:rPr lang="ru-RU" sz="1400" dirty="0"/>
              <a:t>Не говорить по площадям. Всегда и всё вкладывать в одного собеседника. Говоришь с человеком - он почему-то важен, он чем-то отличился или проштрафился, у него есть какая-то роль в замысле. </a:t>
            </a:r>
          </a:p>
          <a:p>
            <a:r>
              <a:rPr lang="ru-RU" sz="1400" b="1" dirty="0"/>
              <a:t>Обсуждать людей за спиной</a:t>
            </a:r>
            <a:r>
              <a:rPr lang="ru-RU" sz="1400" dirty="0"/>
              <a:t> плохо. Конечно, это нужно делать. Требовать характеристик и мнений. Вообще классно интересоваться мнением другого о третьем - потому что запрос на такое мнение ставит </a:t>
            </a:r>
            <a:r>
              <a:rPr lang="ru-RU" sz="1400" dirty="0" err="1"/>
              <a:t>соигрока</a:t>
            </a:r>
            <a:r>
              <a:rPr lang="ru-RU" sz="1400" dirty="0"/>
              <a:t> в ситуацию очень некомфортную. </a:t>
            </a:r>
            <a:br>
              <a:rPr lang="ru-RU" sz="1400" dirty="0"/>
            </a:br>
            <a:br>
              <a:rPr lang="ru-RU" sz="1400" dirty="0"/>
            </a:br>
            <a:r>
              <a:rPr lang="ru-RU" sz="1400" dirty="0"/>
              <a:t>Не вклиниваться в разговор. </a:t>
            </a:r>
            <a:br>
              <a:rPr lang="ru-RU" sz="1400" dirty="0"/>
            </a:br>
            <a:br>
              <a:rPr lang="ru-RU" sz="1400" dirty="0"/>
            </a:br>
            <a:r>
              <a:rPr lang="ru-RU" sz="1400" dirty="0"/>
              <a:t>Не вести </a:t>
            </a:r>
            <a:r>
              <a:rPr lang="ru-RU" sz="1400" dirty="0" err="1"/>
              <a:t>смолл</a:t>
            </a:r>
            <a:r>
              <a:rPr lang="ru-RU" sz="1400" dirty="0"/>
              <a:t>-токи.</a:t>
            </a:r>
            <a:br>
              <a:rPr lang="ru-RU" sz="1400" dirty="0"/>
            </a:br>
            <a:br>
              <a:rPr lang="ru-RU" sz="1400" dirty="0"/>
            </a:br>
            <a:r>
              <a:rPr lang="ru-RU" sz="1400" dirty="0"/>
              <a:t>Не поддакивать (или найти слово вместо «ага», «угу»)</a:t>
            </a:r>
          </a:p>
          <a:p>
            <a:pPr marL="0" indent="0">
              <a:buNone/>
            </a:pPr>
            <a:r>
              <a:rPr lang="ru-RU" sz="1400" dirty="0"/>
              <a:t>Избегание неуверенных слов вроде «может быть», «возможно»</a:t>
            </a:r>
          </a:p>
          <a:p>
            <a:pPr marL="0" indent="0">
              <a:buNone/>
            </a:pPr>
            <a:r>
              <a:rPr lang="ru-RU" sz="1400" b="1" dirty="0"/>
              <a:t>«Спасибо» и «пожалуйста» </a:t>
            </a:r>
            <a:r>
              <a:rPr lang="ru-RU" sz="1400" dirty="0"/>
              <a:t>- слова, которые нужно ограничивать, как только можно. Мы, нормальные современные люди, используем их слишком часто. Персонаж на всё имеет право. «Спасибо» надо ронять. А, и «прошу» лучше, чем «пожалуйста».</a:t>
            </a:r>
            <a:br>
              <a:rPr lang="ru-RU" sz="1400" dirty="0"/>
            </a:br>
            <a:r>
              <a:rPr lang="ru-RU" sz="1400" dirty="0"/>
              <a:t>Дешёвые слова («скажем так»)</a:t>
            </a:r>
            <a:br>
              <a:rPr lang="ru-RU" sz="1400" dirty="0"/>
            </a:br>
            <a:br>
              <a:rPr lang="ru-RU" sz="1400" dirty="0"/>
            </a:br>
            <a:r>
              <a:rPr lang="ru-RU" sz="1400" dirty="0"/>
              <a:t>Нельзя уклоняться от ответа. Либо отвечаешь, либо говоришь, что отвечать не будешь. Не отвечай вопросом на вопрос.</a:t>
            </a:r>
            <a:br>
              <a:rPr lang="ru-RU" sz="1400" dirty="0"/>
            </a:br>
            <a:r>
              <a:rPr lang="ru-RU" sz="1400" dirty="0"/>
              <a:t>Каждая реплика соответствует цели.</a:t>
            </a:r>
            <a:br>
              <a:rPr lang="ru-RU" sz="1400" dirty="0"/>
            </a:br>
            <a:br>
              <a:rPr lang="ru-RU" sz="1400" dirty="0"/>
            </a:br>
            <a:r>
              <a:rPr lang="ru-RU" sz="1400" dirty="0"/>
              <a:t>Уходить классно (перед этим сделать что-то хорошее).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1430B5-EF79-2BF1-4E09-86AC20BF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13.12.2025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061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A43CF0-B64B-9532-99FA-9BB6E1517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D4C2DFD9-0660-C4DF-3AFE-2C3B21B1D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B119B-BAAE-D54F-C63A-852341555B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" sz="4800" i="1" dirty="0">
                <a:solidFill>
                  <a:srgbClr val="FFFFFF"/>
                </a:solidFill>
              </a:rPr>
              <a:t>Уничтожаем эмпатию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AC691BE3-A76A-70EE-33A9-110314A36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9E6B198-AEAF-6252-873E-2515C3A212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 rtlCol="0">
            <a:normAutofit/>
          </a:bodyPr>
          <a:lstStyle/>
          <a:p>
            <a:pPr rtl="0"/>
            <a:r>
              <a:rPr lang="ru" dirty="0">
                <a:solidFill>
                  <a:srgbClr val="FFFFFF"/>
                </a:solidFill>
              </a:rPr>
              <a:t>— эмпатию уничтожаем</a:t>
            </a:r>
          </a:p>
        </p:txBody>
      </p:sp>
    </p:spTree>
    <p:extLst>
      <p:ext uri="{BB962C8B-B14F-4D97-AF65-F5344CB8AC3E}">
        <p14:creationId xmlns:p14="http://schemas.microsoft.com/office/powerpoint/2010/main" val="2294724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B84AAC-09C6-BE3F-3990-546597032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Быть нормой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7F439A-0A4B-0507-F745-8CF4F48B4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В лицо оценивать соответствие норме. </a:t>
            </a:r>
            <a:r>
              <a:rPr lang="ru-RU" dirty="0"/>
              <a:t>Как социализированный человек первой трети ХХI века, я живу среди десятков «принято» и «не принято», уважаю чужие мнения, а своё не считаю единственно верным. И оценку без запроса стараюсь не давать! Поэтому первый раз сказать «На </a:t>
            </a:r>
            <a:r>
              <a:rPr lang="ru-RU" dirty="0" err="1"/>
              <a:t>Северстрое</a:t>
            </a:r>
            <a:r>
              <a:rPr lang="ru-RU" dirty="0"/>
              <a:t> так не принято» очень сложно. А потом получается.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Задавать правила пространства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BF20DF-068A-83BF-E308-BC47DC10A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13.12.2025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305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8C45D-48C2-E97E-24C8-A4D159E93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881BB0E5-A222-4AFE-47F0-221F878AD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8E6A5-BB83-179C-E703-41C56D0F7F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-RU" sz="4800" i="1" dirty="0">
                <a:solidFill>
                  <a:srgbClr val="FFFFFF"/>
                </a:solidFill>
              </a:rPr>
              <a:t>К</a:t>
            </a:r>
            <a:r>
              <a:rPr lang="ru" sz="4800" i="1" dirty="0">
                <a:solidFill>
                  <a:srgbClr val="FFFFFF"/>
                </a:solidFill>
              </a:rPr>
              <a:t>уда деть глаза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722BBAD9-629B-A097-FED9-F66655EE2D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573AE774-81DF-251B-DC10-57C4C5B44D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0583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F757C4-C4FE-9350-0BE9-802813507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Люди не равны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7EEEAB-EF31-F830-442B-8EE78A488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Делить людей на категории.</a:t>
            </a:r>
            <a:br>
              <a:rPr lang="ru-RU" b="1" dirty="0"/>
            </a:br>
            <a:br>
              <a:rPr lang="ru-RU" b="1" dirty="0"/>
            </a:br>
            <a:r>
              <a:rPr lang="ru-RU" b="1" dirty="0"/>
              <a:t>Нельзя действовать так, словно нет случайностей, и все молодцы</a:t>
            </a:r>
            <a:r>
              <a:rPr lang="ru-RU" dirty="0"/>
              <a:t>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Хвали, ругая.</a:t>
            </a:r>
            <a:br>
              <a:rPr lang="ru-RU" dirty="0"/>
            </a:br>
            <a:r>
              <a:rPr lang="ru-RU" dirty="0"/>
              <a:t>Не принимай похвалу.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Угрожать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Бить по тем, кто может ответить (кого поддержат)</a:t>
            </a:r>
          </a:p>
          <a:p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73B450-8108-CEEB-CB2D-DB925A5BB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13.12.2025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851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3F844D-E855-0F35-8AB2-2EFBE58FD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A8A8C390-9B27-F2DC-4F02-7C7E36F5B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D77DAC-F885-E91B-A3CD-0E288C5A1C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" sz="4800" i="1" dirty="0">
                <a:solidFill>
                  <a:srgbClr val="FFFFFF"/>
                </a:solidFill>
              </a:rPr>
              <a:t>Не суетись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74608F68-ADCD-24E2-26B8-5E3945517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D6E6E5C-26D8-DB9A-CE5C-DD48709577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 rtlCol="0">
            <a:normAutofit/>
          </a:bodyPr>
          <a:lstStyle/>
          <a:p>
            <a:pPr rtl="0"/>
            <a:r>
              <a:rPr lang="ru" dirty="0">
                <a:solidFill>
                  <a:srgbClr val="FFFFFF"/>
                </a:solidFill>
              </a:rPr>
              <a:t>— и вылечи тревожку</a:t>
            </a:r>
          </a:p>
        </p:txBody>
      </p:sp>
    </p:spTree>
    <p:extLst>
      <p:ext uri="{BB962C8B-B14F-4D97-AF65-F5344CB8AC3E}">
        <p14:creationId xmlns:p14="http://schemas.microsoft.com/office/powerpoint/2010/main" val="3140441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" sz="4800" i="1">
                <a:solidFill>
                  <a:srgbClr val="FFFFFF"/>
                </a:solidFill>
              </a:rPr>
              <a:t>Правила</a:t>
            </a:r>
            <a:br>
              <a:rPr lang="ru" sz="4800" i="1">
                <a:solidFill>
                  <a:srgbClr val="FFFFFF"/>
                </a:solidFill>
              </a:rPr>
            </a:br>
            <a:br>
              <a:rPr lang="ru" sz="4800" i="1">
                <a:solidFill>
                  <a:srgbClr val="FFFFFF"/>
                </a:solidFill>
              </a:rPr>
            </a:br>
            <a:r>
              <a:rPr lang="ru" sz="4800" i="1">
                <a:solidFill>
                  <a:srgbClr val="FFFFFF"/>
                </a:solidFill>
              </a:rPr>
              <a:t>РАЗМИНКА</a:t>
            </a:r>
            <a:endParaRPr lang="ru" sz="4800" i="1" dirty="0">
              <a:solidFill>
                <a:srgbClr val="FFFFFF"/>
              </a:solidFill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39"/>
            <a:ext cx="10058400" cy="1767231"/>
          </a:xfrm>
        </p:spPr>
        <p:txBody>
          <a:bodyPr rtlCol="0">
            <a:normAutofit/>
          </a:bodyPr>
          <a:lstStyle/>
          <a:p>
            <a:pPr rtl="0"/>
            <a:r>
              <a:rPr lang="ru-RU" dirty="0">
                <a:solidFill>
                  <a:srgbClr val="FFFFFF"/>
                </a:solidFill>
              </a:rPr>
              <a:t>Х</a:t>
            </a:r>
            <a:r>
              <a:rPr lang="ru" dirty="0">
                <a:solidFill>
                  <a:srgbClr val="FFFFFF"/>
                </a:solidFill>
              </a:rPr>
              <a:t>одим через центр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D7999F-2E7D-AF19-B345-899292B1A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52E1A6A8-0B71-4945-277D-823C7F79E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BA4E2E-753D-E7FC-A7B2-1D0E94A0D7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" sz="4800" i="1" dirty="0">
                <a:solidFill>
                  <a:srgbClr val="FFFFFF"/>
                </a:solidFill>
              </a:rPr>
              <a:t>РАЗМИНКА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7E5549B4-21A4-7B02-E768-0CF15917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C530EB6-31EF-2647-E029-F0AA0D7EEC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 rtlCol="0">
            <a:normAutofit/>
          </a:bodyPr>
          <a:lstStyle/>
          <a:p>
            <a:pPr rtl="0"/>
            <a:r>
              <a:rPr lang="ru-RU" dirty="0">
                <a:solidFill>
                  <a:srgbClr val="FFFFFF"/>
                </a:solidFill>
              </a:rPr>
              <a:t>Хлопок одной ладонью</a:t>
            </a:r>
            <a:endParaRPr lang="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096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A9C6F3-6356-9205-F358-75B6B0244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61A5B903-C972-DE9E-6198-177C78BE5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33575F-601F-E46E-FC90-AB23E0AA12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" sz="4800" i="1" dirty="0">
                <a:solidFill>
                  <a:srgbClr val="FFFFFF"/>
                </a:solidFill>
              </a:rPr>
              <a:t>РАЗМИНКА: </a:t>
            </a:r>
            <a:br>
              <a:rPr lang="ru" sz="4800" i="1" dirty="0">
                <a:solidFill>
                  <a:srgbClr val="FFFFFF"/>
                </a:solidFill>
              </a:rPr>
            </a:br>
            <a:r>
              <a:rPr lang="ru" sz="4800" i="1" dirty="0">
                <a:solidFill>
                  <a:srgbClr val="FFFFFF"/>
                </a:solidFill>
              </a:rPr>
              <a:t>молчаливые эмоции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C09268BA-7612-B172-757C-CA3609533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53CD6F-EF75-5687-C4D9-00859EB3D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952999"/>
            <a:ext cx="10058400" cy="1904999"/>
          </a:xfrm>
        </p:spPr>
        <p:txBody>
          <a:bodyPr rtlCol="0">
            <a:normAutofit/>
          </a:bodyPr>
          <a:lstStyle/>
          <a:p>
            <a:pPr rtl="0"/>
            <a:r>
              <a:rPr lang="ru" dirty="0">
                <a:solidFill>
                  <a:srgbClr val="FFFFFF"/>
                </a:solidFill>
              </a:rPr>
              <a:t>Маугли</a:t>
            </a:r>
          </a:p>
          <a:p>
            <a:pPr rtl="0"/>
            <a:r>
              <a:rPr lang="ru" dirty="0">
                <a:solidFill>
                  <a:srgbClr val="FFFFFF"/>
                </a:solidFill>
              </a:rPr>
              <a:t>Три мушкетера</a:t>
            </a:r>
          </a:p>
          <a:p>
            <a:pPr rtl="0"/>
            <a:r>
              <a:rPr lang="ru-RU" dirty="0">
                <a:solidFill>
                  <a:srgbClr val="FFFFFF"/>
                </a:solidFill>
              </a:rPr>
              <a:t>С</a:t>
            </a:r>
            <a:r>
              <a:rPr lang="ru" dirty="0">
                <a:solidFill>
                  <a:srgbClr val="FFFFFF"/>
                </a:solidFill>
              </a:rPr>
              <a:t>еттинг по выбору игроков</a:t>
            </a:r>
          </a:p>
        </p:txBody>
      </p:sp>
    </p:spTree>
    <p:extLst>
      <p:ext uri="{BB962C8B-B14F-4D97-AF65-F5344CB8AC3E}">
        <p14:creationId xmlns:p14="http://schemas.microsoft.com/office/powerpoint/2010/main" val="3048045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2E1E1D-44B9-D3E5-FDEB-BFE96553E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3B432AAE-F5E2-621D-E362-2E80066AB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A87CF1-00F2-BDD6-5B22-6D90A8F85E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" sz="4800" i="1" dirty="0">
                <a:solidFill>
                  <a:srgbClr val="FFFFFF"/>
                </a:solidFill>
              </a:rPr>
              <a:t>Убиваем ожидания </a:t>
            </a:r>
            <a:br>
              <a:rPr lang="ru" sz="4800" i="1" dirty="0">
                <a:solidFill>
                  <a:srgbClr val="FFFFFF"/>
                </a:solidFill>
              </a:rPr>
            </a:br>
            <a:br>
              <a:rPr lang="ru" sz="4800" i="1" dirty="0">
                <a:solidFill>
                  <a:srgbClr val="FFFFFF"/>
                </a:solidFill>
              </a:rPr>
            </a:br>
            <a:r>
              <a:rPr lang="ru" sz="4800" i="1" dirty="0">
                <a:solidFill>
                  <a:srgbClr val="FFFFFF"/>
                </a:solidFill>
              </a:rPr>
              <a:t>Ищем новый типаж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269748EF-8254-8187-06FE-4FB4CA1F9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71FB7C9-951A-E53B-9024-144F0EFE6F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259" y="4952999"/>
            <a:ext cx="11860306" cy="1904999"/>
          </a:xfrm>
        </p:spPr>
        <p:txBody>
          <a:bodyPr rtlCol="0">
            <a:normAutofit/>
          </a:bodyPr>
          <a:lstStyle/>
          <a:p>
            <a:pPr rtl="0"/>
            <a:r>
              <a:rPr lang="ru" dirty="0">
                <a:solidFill>
                  <a:srgbClr val="FFFFFF"/>
                </a:solidFill>
              </a:rPr>
              <a:t>Уважение к персонажу важно. </a:t>
            </a:r>
          </a:p>
          <a:p>
            <a:pPr rtl="0"/>
            <a:r>
              <a:rPr lang="ru" dirty="0">
                <a:solidFill>
                  <a:srgbClr val="FFFFFF"/>
                </a:solidFill>
              </a:rPr>
              <a:t>Придумайте персонажа, которого мечтаете сыграть, пока не можете,но если вам дадут эту роль – вложитесь по полной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F83DD1-52C6-2090-C4AA-84963F5EF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462" y="0"/>
            <a:ext cx="2662997" cy="26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103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344BBA-FAC7-22EB-1C79-6F96DB69D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5"/>
          </a:xfrm>
        </p:spPr>
        <p:txBody>
          <a:bodyPr>
            <a:normAutofit fontScale="90000"/>
          </a:bodyPr>
          <a:lstStyle/>
          <a:p>
            <a:r>
              <a:rPr lang="ru-RU" dirty="0"/>
              <a:t>Тылы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72FA8E-0590-63C5-6196-039F25B7F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094" y="2108201"/>
            <a:ext cx="11470340" cy="446319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200" dirty="0"/>
              <a:t>Надо честно поговорить с мастерами. Вопрос – «планируете ли вы от себя шатать моё положение»,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200" dirty="0"/>
              <a:t>Лишние конфликты не нужны.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200" dirty="0"/>
              <a:t>Будь крутым в чём-то, Никого даром не уважают.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200" dirty="0"/>
              <a:t>В чём радость от взаимодействия с вашим персонажем? Почему с вами вообще будут играть?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200" dirty="0"/>
              <a:t>Считаем когнитивную нагрузку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200" dirty="0"/>
              <a:t>Иметь нору (реальную или внутреннюю) и источник силы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F53823-3CC4-ACF2-B514-DB774F232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13.12.2025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929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D384D5-DAE6-BC48-EAF4-1B3FBE706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93329C60-003A-1333-A2B9-EE13E366B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9EA8E3-0F45-31D5-38A2-578E6BC160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" sz="4800" i="1" dirty="0">
                <a:solidFill>
                  <a:srgbClr val="FFFFFF"/>
                </a:solidFill>
              </a:rPr>
              <a:t>Тревога, которая нам мешает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7DE9D52A-5518-1722-492A-B8370A2A4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D0A85E9-DCA7-70D3-5BC1-8D2ECFFD9B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 rtlCol="0">
            <a:normAutofit/>
          </a:bodyPr>
          <a:lstStyle/>
          <a:p>
            <a:pPr rtl="0"/>
            <a:r>
              <a:rPr lang="ru" dirty="0">
                <a:solidFill>
                  <a:srgbClr val="FFFFFF"/>
                </a:solidFill>
              </a:rPr>
              <a:t>Голоса в твоей голове</a:t>
            </a:r>
          </a:p>
        </p:txBody>
      </p:sp>
    </p:spTree>
    <p:extLst>
      <p:ext uri="{BB962C8B-B14F-4D97-AF65-F5344CB8AC3E}">
        <p14:creationId xmlns:p14="http://schemas.microsoft.com/office/powerpoint/2010/main" val="4281314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2D1F8C-BCB2-67B0-CAE0-9A1388EAD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E1397858-CC74-B650-F82E-B13D919F3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E7BE27-C5C7-459C-EF84-F44673B13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" sz="4800" i="1" dirty="0">
                <a:solidFill>
                  <a:srgbClr val="FFFFFF"/>
                </a:solidFill>
              </a:rPr>
              <a:t>Когнитивная нагрузка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D5D739E3-4D3D-A0EF-05A5-21A1C5A1D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0BB7896-7329-20F1-A735-A84EDD387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 rtlCol="0">
            <a:normAutofit/>
          </a:bodyPr>
          <a:lstStyle/>
          <a:p>
            <a:pPr rtl="0"/>
            <a:r>
              <a:rPr lang="ru" dirty="0">
                <a:solidFill>
                  <a:srgbClr val="FFFFFF"/>
                </a:solidFill>
              </a:rPr>
              <a:t>— береги мозги</a:t>
            </a:r>
          </a:p>
        </p:txBody>
      </p:sp>
    </p:spTree>
    <p:extLst>
      <p:ext uri="{BB962C8B-B14F-4D97-AF65-F5344CB8AC3E}">
        <p14:creationId xmlns:p14="http://schemas.microsoft.com/office/powerpoint/2010/main" val="106565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E4D6D75-40A2-D48E-30E2-67EB41AB0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Когнитивная нагрузка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3BDE1DB-E7E4-ED48-4D84-05A8FA6260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Признание в любви</a:t>
            </a:r>
          </a:p>
          <a:p>
            <a:r>
              <a:rPr lang="ru-RU" dirty="0"/>
              <a:t>Отчёт о хождении в </a:t>
            </a:r>
            <a:r>
              <a:rPr lang="ru-RU" dirty="0" err="1"/>
              <a:t>данж</a:t>
            </a:r>
            <a:endParaRPr lang="ru-RU" dirty="0"/>
          </a:p>
          <a:p>
            <a:r>
              <a:rPr lang="ru-RU" dirty="0"/>
              <a:t>Почему именно он должен выпасать рогульки/</a:t>
            </a:r>
            <a:r>
              <a:rPr lang="ru-RU" dirty="0" err="1"/>
              <a:t>снупиков</a:t>
            </a:r>
            <a:endParaRPr lang="ru-RU" dirty="0"/>
          </a:p>
          <a:p>
            <a:r>
              <a:rPr lang="ru-RU" dirty="0"/>
              <a:t>Заказ еды в кабаке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6BECEA33-0650-7B1A-A4FF-58DC06DDFEA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После каждого слова говорить «один… два… три…»</a:t>
            </a:r>
          </a:p>
          <a:p>
            <a:r>
              <a:rPr lang="ru-RU" dirty="0"/>
              <a:t>Два шага налево, два шага направо</a:t>
            </a:r>
          </a:p>
          <a:p>
            <a:r>
              <a:rPr lang="ru-RU" dirty="0" err="1"/>
              <a:t>Прищёлк</a:t>
            </a:r>
            <a:r>
              <a:rPr lang="ru-RU" dirty="0"/>
              <a:t> пальцами на каждое слово</a:t>
            </a:r>
          </a:p>
          <a:p>
            <a:r>
              <a:rPr lang="ru-RU" dirty="0"/>
              <a:t>Приседание после каждой фразы</a:t>
            </a:r>
          </a:p>
          <a:p>
            <a:r>
              <a:rPr lang="ru-RU" dirty="0"/>
              <a:t>Все прилагательные – их антонимы</a:t>
            </a:r>
          </a:p>
          <a:p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0551D3-93CB-C267-47D1-8945F9BB3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13.12.2025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370405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{6F0DDF19-588E-4AA6-8967-CF46D1B76F11}tf56160789_win32</Template>
  <TotalTime>1535</TotalTime>
  <Words>1251</Words>
  <Application>Microsoft Office PowerPoint</Application>
  <PresentationFormat>Широкоэкранный</PresentationFormat>
  <Paragraphs>104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Bookman Old Style</vt:lpstr>
      <vt:lpstr>Calibri</vt:lpstr>
      <vt:lpstr>Franklin Gothic Book</vt:lpstr>
      <vt:lpstr>Wingdings</vt:lpstr>
      <vt:lpstr>Пользовательские</vt:lpstr>
      <vt:lpstr>Убить всё человеческое</vt:lpstr>
      <vt:lpstr>Правила  РАЗМИНКА</vt:lpstr>
      <vt:lpstr>РАЗМИНКА</vt:lpstr>
      <vt:lpstr>РАЗМИНКА:  молчаливые эмоции</vt:lpstr>
      <vt:lpstr>Убиваем ожидания   Ищем новый типаж</vt:lpstr>
      <vt:lpstr>Тылы</vt:lpstr>
      <vt:lpstr>Тревога, которая нам мешает</vt:lpstr>
      <vt:lpstr>Когнитивная нагрузка</vt:lpstr>
      <vt:lpstr>Когнитивная нагрузка</vt:lpstr>
      <vt:lpstr>Идеи от нейросети</vt:lpstr>
      <vt:lpstr>Презентация PowerPoint</vt:lpstr>
      <vt:lpstr>Коммуникация</vt:lpstr>
      <vt:lpstr>Уничтожаем эмпатию</vt:lpstr>
      <vt:lpstr>Быть нормой</vt:lpstr>
      <vt:lpstr>Куда деть глаза</vt:lpstr>
      <vt:lpstr>Люди не равны</vt:lpstr>
      <vt:lpstr>Не суетись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Кружков Ассоциация</dc:creator>
  <cp:lastModifiedBy>Кружков Ассоциация</cp:lastModifiedBy>
  <cp:revision>8</cp:revision>
  <dcterms:created xsi:type="dcterms:W3CDTF">2025-03-17T20:03:34Z</dcterms:created>
  <dcterms:modified xsi:type="dcterms:W3CDTF">2025-12-14T12:23:25Z</dcterms:modified>
</cp:coreProperties>
</file>